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9" r:id="rId3"/>
    <p:sldId id="258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6733"/>
    <a:srgbClr val="12684B"/>
    <a:srgbClr val="085832"/>
    <a:srgbClr val="B0A374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31" d="100"/>
          <a:sy n="131" d="100"/>
        </p:scale>
        <p:origin x="-170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330D03-2B07-5240-A3D7-21AE8C233BA9}" type="datetimeFigureOut">
              <a:rPr lang="fr-FR" smtClean="0"/>
              <a:t>16-09-08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C2949-7A01-3B4E-891C-556C9FACB51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00124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B568F-EC35-4D42-B115-C7D0CA1C7422}" type="datetimeFigureOut">
              <a:rPr lang="fr-FR" smtClean="0"/>
              <a:t>16-09-08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E098B-6B1B-874B-BCA5-820915CB266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86773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90AA-59AE-EB41-B8AC-B48266AD458C}" type="datetime1">
              <a:rPr lang="fr-CA" smtClean="0"/>
              <a:t>16-09-08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9601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5610E-FB3D-C94B-833A-67B098D19F25}" type="datetime1">
              <a:rPr lang="fr-CA" smtClean="0"/>
              <a:t>16-09-08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6607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BAD7-CB6F-4241-AE37-8E5B23C99240}" type="datetime1">
              <a:rPr lang="fr-CA" smtClean="0"/>
              <a:t>16-09-08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1253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929B1-2265-9840-BDA0-C2C0DC2886BD}" type="datetime1">
              <a:rPr lang="fr-CA" smtClean="0"/>
              <a:t>16-09-08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23510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4C5C-5C70-6A46-B131-75DB0C52E86E}" type="datetime1">
              <a:rPr lang="fr-CA" smtClean="0"/>
              <a:t>16-09-08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14450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230A1-F545-7848-8C57-BF9EE8D7892E}" type="datetime1">
              <a:rPr lang="fr-CA" smtClean="0"/>
              <a:t>16-09-08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531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E69DC-EFC3-A644-92EC-EE2522F3631F}" type="datetime1">
              <a:rPr lang="fr-CA" smtClean="0"/>
              <a:t>16-09-08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42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17148-A75F-D94A-A75A-42C7CFB8E504}" type="datetime1">
              <a:rPr lang="fr-CA" smtClean="0"/>
              <a:t>16-09-08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7288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678F4-6CE6-8D4D-85AA-FB8FD762262D}" type="datetime1">
              <a:rPr lang="fr-CA" smtClean="0"/>
              <a:t>16-09-08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634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D3802-10EC-CB43-95D8-3D04A95199C0}" type="datetime1">
              <a:rPr lang="fr-CA" smtClean="0"/>
              <a:t>16-09-08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190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8F58F-2656-DE48-94A6-ACD18D431A2B}" type="datetime1">
              <a:rPr lang="fr-CA" smtClean="0"/>
              <a:t>16-09-08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6661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5AADA-A06F-594E-89D7-C6D08DBC50BC}" type="datetime1">
              <a:rPr lang="fr-CA" smtClean="0"/>
              <a:t>16-09-08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66DDB-81DE-4B66-ADCB-86100C8BF25F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3264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8032" y="1772816"/>
            <a:ext cx="7772400" cy="1470025"/>
          </a:xfrm>
        </p:spPr>
        <p:txBody>
          <a:bodyPr/>
          <a:lstStyle/>
          <a:p>
            <a:r>
              <a:rPr lang="fr-CA" b="1" dirty="0" smtClean="0">
                <a:solidFill>
                  <a:srgbClr val="12684B"/>
                </a:solidFill>
                <a:latin typeface="Arial Narrow" panose="020B0606020202030204" pitchFamily="34" charset="0"/>
              </a:rPr>
              <a:t>Municipalité de Saint-Simon</a:t>
            </a:r>
            <a:endParaRPr lang="fr-CA" b="1" dirty="0">
              <a:solidFill>
                <a:srgbClr val="12684B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752600"/>
          </a:xfrm>
        </p:spPr>
        <p:txBody>
          <a:bodyPr/>
          <a:lstStyle/>
          <a:p>
            <a:r>
              <a:rPr lang="fr-CA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Projet de construction d’un </a:t>
            </a:r>
          </a:p>
          <a:p>
            <a:r>
              <a:rPr lang="fr-CA" b="1" dirty="0">
                <a:solidFill>
                  <a:schemeClr val="tx1"/>
                </a:solidFill>
                <a:latin typeface="Arial Narrow" panose="020B0606020202030204" pitchFamily="34" charset="0"/>
              </a:rPr>
              <a:t>c</a:t>
            </a:r>
            <a:r>
              <a:rPr lang="fr-CA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entre communautaire multifonctionnel</a:t>
            </a:r>
            <a:endParaRPr lang="fr-CA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306" y="419126"/>
            <a:ext cx="1421388" cy="1449998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971600" y="3339149"/>
            <a:ext cx="7200800" cy="0"/>
          </a:xfrm>
          <a:prstGeom prst="line">
            <a:avLst/>
          </a:prstGeom>
          <a:ln w="101600" cmpd="sng">
            <a:solidFill>
              <a:srgbClr val="B0A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7596336" y="5957386"/>
            <a:ext cx="1466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latin typeface="Arial Narrow" panose="020B0606020202030204" pitchFamily="34" charset="0"/>
              </a:rPr>
              <a:t>29 août 2016</a:t>
            </a:r>
          </a:p>
        </p:txBody>
      </p:sp>
    </p:spTree>
    <p:extLst>
      <p:ext uri="{BB962C8B-B14F-4D97-AF65-F5344CB8AC3E}">
        <p14:creationId xmlns:p14="http://schemas.microsoft.com/office/powerpoint/2010/main" val="344379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CA" sz="3300" b="1" dirty="0" smtClean="0">
                <a:solidFill>
                  <a:srgbClr val="136733"/>
                </a:solidFill>
                <a:latin typeface="Arial Narrow" panose="020B0606020202030204" pitchFamily="34" charset="0"/>
              </a:rPr>
              <a:t>Définition du centre communautaire multifonctionnel (suite)</a:t>
            </a:r>
            <a:endParaRPr lang="fr-CA" sz="3300" b="1" dirty="0">
              <a:solidFill>
                <a:srgbClr val="13673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fr-CA" sz="3500" dirty="0">
                <a:latin typeface="Arial Narrow" panose="020B0606020202030204" pitchFamily="34" charset="0"/>
              </a:rPr>
              <a:t>Le Centre </a:t>
            </a:r>
            <a:r>
              <a:rPr lang="fr-CA" sz="3500" dirty="0" smtClean="0">
                <a:latin typeface="Arial Narrow" panose="020B0606020202030204" pitchFamily="34" charset="0"/>
              </a:rPr>
              <a:t>comprendra:</a:t>
            </a:r>
            <a:endParaRPr lang="fr-CA" dirty="0" smtClean="0">
              <a:latin typeface="Arial Narrow" panose="020B0606020202030204" pitchFamily="34" charset="0"/>
            </a:endParaRPr>
          </a:p>
          <a:p>
            <a:pPr lvl="1" algn="just">
              <a:lnSpc>
                <a:spcPct val="110000"/>
              </a:lnSpc>
            </a:pPr>
            <a:r>
              <a:rPr lang="fr-CA" dirty="0" smtClean="0">
                <a:latin typeface="Arial Narrow" panose="020B0606020202030204" pitchFamily="34" charset="0"/>
              </a:rPr>
              <a:t>une salle de 1524 pi</a:t>
            </a:r>
            <a:r>
              <a:rPr lang="fr-CA" baseline="30000" dirty="0" smtClean="0">
                <a:latin typeface="Arial Narrow" panose="020B0606020202030204" pitchFamily="34" charset="0"/>
              </a:rPr>
              <a:t>2</a:t>
            </a:r>
            <a:r>
              <a:rPr lang="fr-CA" dirty="0" smtClean="0">
                <a:latin typeface="Arial Narrow" panose="020B0606020202030204" pitchFamily="34" charset="0"/>
              </a:rPr>
              <a:t> pouvant accueillir environ 150 personnes qui peut être séparée, grâce à un mur amovible, en 2 salles (</a:t>
            </a:r>
            <a:r>
              <a:rPr lang="fr-CA" dirty="0">
                <a:latin typeface="Arial Narrow" panose="020B0606020202030204" pitchFamily="34" charset="0"/>
              </a:rPr>
              <a:t>une salle de 790 pi</a:t>
            </a:r>
            <a:r>
              <a:rPr lang="fr-CA" baseline="30000" dirty="0">
                <a:latin typeface="Arial Narrow" panose="020B0606020202030204" pitchFamily="34" charset="0"/>
              </a:rPr>
              <a:t>2</a:t>
            </a:r>
            <a:r>
              <a:rPr lang="fr-CA" dirty="0">
                <a:latin typeface="Arial Narrow" panose="020B0606020202030204" pitchFamily="34" charset="0"/>
              </a:rPr>
              <a:t> pouvant accueillir 77 </a:t>
            </a:r>
            <a:r>
              <a:rPr lang="fr-CA" dirty="0" smtClean="0">
                <a:latin typeface="Arial Narrow" panose="020B0606020202030204" pitchFamily="34" charset="0"/>
              </a:rPr>
              <a:t>personnes et une </a:t>
            </a:r>
            <a:r>
              <a:rPr lang="fr-CA" dirty="0">
                <a:latin typeface="Arial Narrow" panose="020B0606020202030204" pitchFamily="34" charset="0"/>
              </a:rPr>
              <a:t>salle de 734 pi</a:t>
            </a:r>
            <a:r>
              <a:rPr lang="fr-CA" baseline="30000" dirty="0">
                <a:latin typeface="Arial Narrow" panose="020B0606020202030204" pitchFamily="34" charset="0"/>
              </a:rPr>
              <a:t>2</a:t>
            </a:r>
            <a:r>
              <a:rPr lang="fr-CA" dirty="0">
                <a:latin typeface="Arial Narrow" panose="020B0606020202030204" pitchFamily="34" charset="0"/>
              </a:rPr>
              <a:t> pouvant contenir 71 </a:t>
            </a:r>
            <a:r>
              <a:rPr lang="fr-CA" dirty="0" smtClean="0">
                <a:latin typeface="Arial Narrow" panose="020B0606020202030204" pitchFamily="34" charset="0"/>
              </a:rPr>
              <a:t>personnes);</a:t>
            </a:r>
          </a:p>
          <a:p>
            <a:pPr lvl="1" algn="just">
              <a:lnSpc>
                <a:spcPct val="110000"/>
              </a:lnSpc>
            </a:pPr>
            <a:r>
              <a:rPr lang="fr-CA" dirty="0">
                <a:latin typeface="Arial Narrow" panose="020B0606020202030204" pitchFamily="34" charset="0"/>
              </a:rPr>
              <a:t>u</a:t>
            </a:r>
            <a:r>
              <a:rPr lang="fr-CA" dirty="0" smtClean="0">
                <a:latin typeface="Arial Narrow" panose="020B0606020202030204" pitchFamily="34" charset="0"/>
              </a:rPr>
              <a:t>ne </a:t>
            </a:r>
            <a:r>
              <a:rPr lang="fr-CA" dirty="0">
                <a:latin typeface="Arial Narrow" panose="020B0606020202030204" pitchFamily="34" charset="0"/>
              </a:rPr>
              <a:t>cuisine communautaire de 232 pi</a:t>
            </a:r>
            <a:r>
              <a:rPr lang="fr-CA" baseline="30000" dirty="0">
                <a:latin typeface="Arial Narrow" panose="020B0606020202030204" pitchFamily="34" charset="0"/>
              </a:rPr>
              <a:t>2</a:t>
            </a:r>
            <a:r>
              <a:rPr lang="fr-CA" dirty="0">
                <a:latin typeface="Arial Narrow" panose="020B0606020202030204" pitchFamily="34" charset="0"/>
              </a:rPr>
              <a:t> pour répondre aux </a:t>
            </a:r>
            <a:r>
              <a:rPr lang="fr-CA" dirty="0" smtClean="0">
                <a:latin typeface="Arial Narrow" panose="020B0606020202030204" pitchFamily="34" charset="0"/>
              </a:rPr>
              <a:t>besoins des événements;</a:t>
            </a:r>
          </a:p>
          <a:p>
            <a:pPr lvl="1" algn="just">
              <a:lnSpc>
                <a:spcPct val="110000"/>
              </a:lnSpc>
            </a:pPr>
            <a:r>
              <a:rPr lang="fr-CA" dirty="0">
                <a:latin typeface="Arial Narrow" panose="020B0606020202030204" pitchFamily="34" charset="0"/>
              </a:rPr>
              <a:t>d</a:t>
            </a:r>
            <a:r>
              <a:rPr lang="fr-CA" dirty="0" smtClean="0">
                <a:latin typeface="Arial Narrow" panose="020B0606020202030204" pitchFamily="34" charset="0"/>
              </a:rPr>
              <a:t>es toilettes et des grands vestiaires;</a:t>
            </a:r>
          </a:p>
          <a:p>
            <a:pPr lvl="1" algn="just">
              <a:lnSpc>
                <a:spcPct val="110000"/>
              </a:lnSpc>
            </a:pPr>
            <a:r>
              <a:rPr lang="fr-CA" dirty="0">
                <a:latin typeface="Arial Narrow" panose="020B0606020202030204" pitchFamily="34" charset="0"/>
              </a:rPr>
              <a:t>u</a:t>
            </a:r>
            <a:r>
              <a:rPr lang="fr-CA" dirty="0" smtClean="0">
                <a:latin typeface="Arial Narrow" panose="020B0606020202030204" pitchFamily="34" charset="0"/>
              </a:rPr>
              <a:t>ne aire d’entreposage située au sous-sol pour les besoins des groupes et associations communautaires.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743"/>
            <a:ext cx="992987" cy="1012974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457200" y="1431696"/>
            <a:ext cx="8229600" cy="0"/>
          </a:xfrm>
          <a:prstGeom prst="line">
            <a:avLst/>
          </a:prstGeom>
          <a:ln w="101600" cmpd="sng">
            <a:solidFill>
              <a:srgbClr val="B0A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Étoile à 5 branches 5"/>
          <p:cNvSpPr/>
          <p:nvPr/>
        </p:nvSpPr>
        <p:spPr>
          <a:xfrm>
            <a:off x="93287" y="134563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7632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CA" sz="3600" b="1" dirty="0" smtClean="0">
                <a:solidFill>
                  <a:srgbClr val="136733"/>
                </a:solidFill>
                <a:latin typeface="Arial Narrow" panose="020B0606020202030204" pitchFamily="34" charset="0"/>
              </a:rPr>
              <a:t>Définition du centre communautaire multifonctionnel (suite)</a:t>
            </a:r>
            <a:endParaRPr lang="fr-CA" sz="3600" b="1" dirty="0">
              <a:solidFill>
                <a:srgbClr val="13673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fr-CA" sz="3000" dirty="0" smtClean="0">
                <a:latin typeface="Arial Narrow" panose="020B0606020202030204" pitchFamily="34" charset="0"/>
              </a:rPr>
              <a:t>Le Centre permettra la tenue d’événements communautaires, de salons d’exposition, de conférences, de spectacles et d’assemblées à plus grand déploiement, etc.</a:t>
            </a:r>
          </a:p>
          <a:p>
            <a:pPr marL="0" indent="0" algn="just">
              <a:buNone/>
            </a:pPr>
            <a:endParaRPr lang="fr-CA" sz="3000" dirty="0" smtClean="0">
              <a:latin typeface="Arial Narrow" panose="020B0606020202030204" pitchFamily="34" charset="0"/>
            </a:endParaRPr>
          </a:p>
          <a:p>
            <a:pPr algn="just"/>
            <a:r>
              <a:rPr lang="fr-CA" sz="3000" dirty="0" smtClean="0">
                <a:latin typeface="Arial Narrow" panose="020B0606020202030204" pitchFamily="34" charset="0"/>
              </a:rPr>
              <a:t>Le Centre permettra de répondre aux besoins en cas de mesure d’urgence, comme site d’hébergement et de centre de gestion de crise.</a:t>
            </a:r>
            <a:endParaRPr lang="fr-CA" sz="3000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743"/>
            <a:ext cx="992987" cy="1012974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457200" y="1431696"/>
            <a:ext cx="8229600" cy="0"/>
          </a:xfrm>
          <a:prstGeom prst="line">
            <a:avLst/>
          </a:prstGeom>
          <a:ln w="101600" cmpd="sng">
            <a:solidFill>
              <a:srgbClr val="B0A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Étoile à 5 branches 5"/>
          <p:cNvSpPr/>
          <p:nvPr/>
        </p:nvSpPr>
        <p:spPr>
          <a:xfrm>
            <a:off x="93287" y="134563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13356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CA" sz="3600" b="1" dirty="0" smtClean="0">
                <a:solidFill>
                  <a:srgbClr val="136733"/>
                </a:solidFill>
                <a:latin typeface="Arial Narrow" panose="020B0606020202030204" pitchFamily="34" charset="0"/>
              </a:rPr>
              <a:t>Projet rassembleur</a:t>
            </a:r>
            <a:endParaRPr lang="fr-CA" sz="3600" b="1" dirty="0">
              <a:solidFill>
                <a:srgbClr val="13673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fr-CA" sz="3000" dirty="0" smtClean="0">
                <a:latin typeface="Arial Narrow" panose="020B0606020202030204" pitchFamily="34" charset="0"/>
              </a:rPr>
              <a:t>Le centre communautaire multifonctionnel sera:</a:t>
            </a:r>
          </a:p>
          <a:p>
            <a:pPr lvl="1" algn="just"/>
            <a:r>
              <a:rPr lang="fr-CA" sz="2600" dirty="0">
                <a:latin typeface="Arial Narrow" panose="020B0606020202030204" pitchFamily="34" charset="0"/>
              </a:rPr>
              <a:t>u</a:t>
            </a:r>
            <a:r>
              <a:rPr lang="fr-CA" sz="2600" dirty="0" smtClean="0">
                <a:latin typeface="Arial Narrow" panose="020B0606020202030204" pitchFamily="34" charset="0"/>
              </a:rPr>
              <a:t>ne fierté pour la municipalité et ses résidents;</a:t>
            </a:r>
          </a:p>
          <a:p>
            <a:pPr lvl="1" algn="just"/>
            <a:r>
              <a:rPr lang="fr-CA" sz="2600" dirty="0">
                <a:latin typeface="Arial Narrow" panose="020B0606020202030204" pitchFamily="34" charset="0"/>
              </a:rPr>
              <a:t>u</a:t>
            </a:r>
            <a:r>
              <a:rPr lang="fr-CA" sz="2600" dirty="0" smtClean="0">
                <a:latin typeface="Arial Narrow" panose="020B0606020202030204" pitchFamily="34" charset="0"/>
              </a:rPr>
              <a:t>n lieu d’échanges, de rencontres et d’événements;</a:t>
            </a:r>
          </a:p>
          <a:p>
            <a:pPr lvl="1" algn="just"/>
            <a:r>
              <a:rPr lang="fr-CA" sz="2600" dirty="0">
                <a:latin typeface="Arial Narrow" panose="020B0606020202030204" pitchFamily="34" charset="0"/>
              </a:rPr>
              <a:t>u</a:t>
            </a:r>
            <a:r>
              <a:rPr lang="fr-CA" sz="2600" dirty="0" smtClean="0">
                <a:latin typeface="Arial Narrow" panose="020B0606020202030204" pitchFamily="34" charset="0"/>
              </a:rPr>
              <a:t>n bâtiment accessible pour les organismes, les jeunes, la population, etc.;</a:t>
            </a:r>
          </a:p>
          <a:p>
            <a:pPr lvl="1" algn="just"/>
            <a:r>
              <a:rPr lang="fr-CA" sz="2600" dirty="0">
                <a:latin typeface="Arial Narrow" panose="020B0606020202030204" pitchFamily="34" charset="0"/>
              </a:rPr>
              <a:t>u</a:t>
            </a:r>
            <a:r>
              <a:rPr lang="fr-CA" sz="2600" dirty="0" smtClean="0">
                <a:latin typeface="Arial Narrow" panose="020B0606020202030204" pitchFamily="34" charset="0"/>
              </a:rPr>
              <a:t>n </a:t>
            </a:r>
            <a:r>
              <a:rPr lang="fr-CA" sz="2600" dirty="0">
                <a:latin typeface="Arial Narrow" panose="020B0606020202030204" pitchFamily="34" charset="0"/>
              </a:rPr>
              <a:t>milieu </a:t>
            </a:r>
            <a:r>
              <a:rPr lang="fr-CA" sz="2600" dirty="0" smtClean="0">
                <a:latin typeface="Arial Narrow" panose="020B0606020202030204" pitchFamily="34" charset="0"/>
              </a:rPr>
              <a:t>social.</a:t>
            </a:r>
            <a:endParaRPr lang="fr-CA" sz="2600" dirty="0">
              <a:latin typeface="Arial Narrow" panose="020B0606020202030204" pitchFamily="34" charset="0"/>
            </a:endParaRPr>
          </a:p>
          <a:p>
            <a:pPr lvl="1" algn="just"/>
            <a:endParaRPr lang="fr-CA" sz="2600" dirty="0" smtClean="0">
              <a:latin typeface="Arial Narrow" panose="020B0606020202030204" pitchFamily="34" charset="0"/>
            </a:endParaRPr>
          </a:p>
          <a:p>
            <a:pPr lvl="1" algn="just"/>
            <a:endParaRPr lang="fr-CA" sz="2600" dirty="0">
              <a:latin typeface="Arial Narrow" panose="020B0606020202030204" pitchFamily="34" charset="0"/>
            </a:endParaRPr>
          </a:p>
          <a:p>
            <a:pPr lvl="1" algn="just"/>
            <a:endParaRPr lang="fr-CA" sz="2600" dirty="0" smtClean="0">
              <a:latin typeface="Arial Narrow" panose="020B0606020202030204" pitchFamily="34" charset="0"/>
            </a:endParaRPr>
          </a:p>
          <a:p>
            <a:pPr lvl="1" algn="just"/>
            <a:endParaRPr lang="fr-CA" sz="2600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743"/>
            <a:ext cx="992987" cy="1012974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457200" y="1431696"/>
            <a:ext cx="8229600" cy="0"/>
          </a:xfrm>
          <a:prstGeom prst="line">
            <a:avLst/>
          </a:prstGeom>
          <a:ln w="101600" cmpd="sng">
            <a:solidFill>
              <a:srgbClr val="B0A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C:\Users\Admin\OneDrive\iPhone Image 3DDFE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077071"/>
            <a:ext cx="3719830" cy="19437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12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235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CA" sz="3600" b="1" dirty="0" smtClean="0">
                <a:solidFill>
                  <a:srgbClr val="136733"/>
                </a:solidFill>
                <a:latin typeface="Arial Narrow" panose="020B0606020202030204" pitchFamily="34" charset="0"/>
              </a:rPr>
              <a:t>Coûts estimés </a:t>
            </a:r>
            <a:r>
              <a:rPr lang="fr-CA" sz="3600" b="1" dirty="0" smtClean="0">
                <a:solidFill>
                  <a:srgbClr val="136733"/>
                </a:solidFill>
                <a:latin typeface="Arial Narrow" panose="020B0606020202030204" pitchFamily="34" charset="0"/>
              </a:rPr>
              <a:t>d’opération</a:t>
            </a:r>
            <a:endParaRPr lang="fr-CA" sz="3600" b="1" dirty="0">
              <a:solidFill>
                <a:srgbClr val="136733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743"/>
            <a:ext cx="992987" cy="1012974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457200" y="1431696"/>
            <a:ext cx="8229600" cy="0"/>
          </a:xfrm>
          <a:prstGeom prst="line">
            <a:avLst/>
          </a:prstGeom>
          <a:ln w="101600" cmpd="sng">
            <a:solidFill>
              <a:srgbClr val="B0A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7275513" y="9799638"/>
            <a:ext cx="18970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fr-CA" sz="3000" dirty="0" smtClean="0">
                <a:latin typeface="Arial Narrow" panose="020B0606020202030204" pitchFamily="34" charset="0"/>
              </a:rPr>
              <a:t>Dépenses annuelles prévues d’opération du Centre </a:t>
            </a:r>
            <a:r>
              <a:rPr lang="fr-CA" sz="3000" dirty="0" smtClean="0">
                <a:latin typeface="Arial Narrow" panose="020B0606020202030204" pitchFamily="34" charset="0"/>
              </a:rPr>
              <a:t>(données au 31 </a:t>
            </a:r>
            <a:r>
              <a:rPr lang="fr-CA" sz="3000" dirty="0" smtClean="0">
                <a:latin typeface="Arial Narrow" panose="020B0606020202030204" pitchFamily="34" charset="0"/>
              </a:rPr>
              <a:t>décembre 2016):</a:t>
            </a:r>
          </a:p>
          <a:p>
            <a:pPr lvl="1"/>
            <a:r>
              <a:rPr lang="fr-CA" dirty="0">
                <a:latin typeface="Arial Narrow" panose="020B0606020202030204" pitchFamily="34" charset="0"/>
              </a:rPr>
              <a:t>s</a:t>
            </a:r>
            <a:r>
              <a:rPr lang="fr-CA" dirty="0" smtClean="0">
                <a:latin typeface="Arial Narrow" panose="020B0606020202030204" pitchFamily="34" charset="0"/>
              </a:rPr>
              <a:t>alaire (165 heures): 2 500 $</a:t>
            </a:r>
          </a:p>
          <a:p>
            <a:pPr lvl="1"/>
            <a:r>
              <a:rPr lang="fr-CA" dirty="0">
                <a:latin typeface="Arial Narrow" panose="020B0606020202030204" pitchFamily="34" charset="0"/>
              </a:rPr>
              <a:t>m</a:t>
            </a:r>
            <a:r>
              <a:rPr lang="fr-CA" dirty="0" smtClean="0">
                <a:latin typeface="Arial Narrow" panose="020B0606020202030204" pitchFamily="34" charset="0"/>
              </a:rPr>
              <a:t>énage (60 heures): 900 $</a:t>
            </a:r>
          </a:p>
          <a:p>
            <a:pPr lvl="1"/>
            <a:r>
              <a:rPr lang="fr-CA" dirty="0">
                <a:latin typeface="Arial Narrow" panose="020B0606020202030204" pitchFamily="34" charset="0"/>
              </a:rPr>
              <a:t>a</a:t>
            </a:r>
            <a:r>
              <a:rPr lang="fr-CA" dirty="0" smtClean="0">
                <a:latin typeface="Arial Narrow" panose="020B0606020202030204" pitchFamily="34" charset="0"/>
              </a:rPr>
              <a:t>ssurances: 2 600 $</a:t>
            </a:r>
          </a:p>
          <a:p>
            <a:pPr lvl="1"/>
            <a:r>
              <a:rPr lang="fr-CA" dirty="0">
                <a:latin typeface="Arial Narrow" panose="020B0606020202030204" pitchFamily="34" charset="0"/>
              </a:rPr>
              <a:t>é</a:t>
            </a:r>
            <a:r>
              <a:rPr lang="fr-CA" dirty="0" smtClean="0">
                <a:latin typeface="Arial Narrow" panose="020B0606020202030204" pitchFamily="34" charset="0"/>
              </a:rPr>
              <a:t>lectricité: 2 800 $</a:t>
            </a:r>
          </a:p>
          <a:p>
            <a:pPr lvl="1"/>
            <a:r>
              <a:rPr lang="fr-CA" dirty="0">
                <a:latin typeface="Arial Narrow" panose="020B0606020202030204" pitchFamily="34" charset="0"/>
              </a:rPr>
              <a:t>e</a:t>
            </a:r>
            <a:r>
              <a:rPr lang="fr-CA" dirty="0" smtClean="0">
                <a:latin typeface="Arial Narrow" panose="020B0606020202030204" pitchFamily="34" charset="0"/>
              </a:rPr>
              <a:t>ntretien et réparation: 1 200 $</a:t>
            </a:r>
          </a:p>
          <a:p>
            <a:pPr marL="457200" lvl="1" indent="0">
              <a:buNone/>
            </a:pPr>
            <a:r>
              <a:rPr lang="fr-CA" sz="3000" b="1" dirty="0" smtClean="0">
                <a:latin typeface="Arial Narrow" panose="020B0606020202030204" pitchFamily="34" charset="0"/>
              </a:rPr>
              <a:t>	Dépenses totales: 10 000 $</a:t>
            </a:r>
            <a:endParaRPr lang="fr-CA" sz="3000" b="1" dirty="0">
              <a:latin typeface="Arial Narrow" panose="020B0606020202030204" pitchFamily="34" charset="0"/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99507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CA" sz="3600" b="1" dirty="0" smtClean="0">
                <a:solidFill>
                  <a:srgbClr val="136733"/>
                </a:solidFill>
                <a:latin typeface="Arial Narrow" panose="020B0606020202030204" pitchFamily="34" charset="0"/>
              </a:rPr>
              <a:t>Montage financier</a:t>
            </a:r>
            <a:endParaRPr lang="fr-CA" sz="3600" b="1" dirty="0">
              <a:solidFill>
                <a:srgbClr val="136733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743"/>
            <a:ext cx="992987" cy="1012974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457200" y="1431696"/>
            <a:ext cx="8229600" cy="0"/>
          </a:xfrm>
          <a:prstGeom prst="line">
            <a:avLst/>
          </a:prstGeom>
          <a:ln w="101600" cmpd="sng">
            <a:solidFill>
              <a:srgbClr val="B0A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7275513" y="9799638"/>
            <a:ext cx="18970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631246"/>
              </p:ext>
            </p:extLst>
          </p:nvPr>
        </p:nvGraphicFramePr>
        <p:xfrm>
          <a:off x="483597" y="1700808"/>
          <a:ext cx="5257299" cy="33457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1736"/>
                <a:gridCol w="1715563"/>
              </a:tblGrid>
              <a:tr h="2895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DESCRIPTION</a:t>
                      </a:r>
                      <a:endParaRPr lang="fr-CA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0822" marR="50822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MONTANT</a:t>
                      </a:r>
                      <a:endParaRPr lang="fr-CA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0822" marR="508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546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3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Mise de fonds municipale</a:t>
                      </a:r>
                      <a:endParaRPr lang="fr-CA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0822" marR="50822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b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27 405 $</a:t>
                      </a:r>
                      <a:endParaRPr lang="fr-CA" sz="1400" b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0822" marR="508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5546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3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Participation du milieu</a:t>
                      </a:r>
                      <a:endParaRPr lang="fr-CA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0822" marR="50822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50 000 $</a:t>
                      </a:r>
                      <a:endParaRPr lang="fr-CA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0822" marR="508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67911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A" sz="13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Programme d’infrastructures communautaires Canada 150 pour les régions du Québec (PIC 150)</a:t>
                      </a:r>
                      <a:endParaRPr lang="fr-CA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0822" marR="50822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à venir</a:t>
                      </a:r>
                      <a:endParaRPr lang="fr-CA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0822" marR="508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</a:tr>
              <a:tr h="5546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fr-CA" sz="13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Programme d’infrastructures Québec-Municipalités (PIQM -</a:t>
                      </a:r>
                      <a:r>
                        <a:rPr lang="fr-CA" sz="13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fr-CA" sz="13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Volet </a:t>
                      </a:r>
                      <a:r>
                        <a:rPr lang="fr-CA" sz="13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5)</a:t>
                      </a:r>
                      <a:endParaRPr lang="fr-CA" sz="13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0822" marR="50822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à</a:t>
                      </a:r>
                      <a:r>
                        <a:rPr lang="fr-CA" sz="14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venir</a:t>
                      </a:r>
                      <a:endParaRPr lang="fr-CA" sz="14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0822" marR="508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270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CA" sz="12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0822" marR="50822" marT="0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0822" marR="508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2159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TOTAL</a:t>
                      </a:r>
                      <a:endParaRPr lang="fr-CA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0822" marR="50822" marT="0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à venir</a:t>
                      </a:r>
                      <a:endParaRPr lang="fr-CA" sz="14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50822" marR="5082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943364" y="2636912"/>
            <a:ext cx="280509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smtClean="0">
                <a:latin typeface="Arial Narrow" panose="020B0606020202030204" pitchFamily="34" charset="0"/>
              </a:rPr>
              <a:t>Note:</a:t>
            </a:r>
          </a:p>
          <a:p>
            <a:pPr>
              <a:lnSpc>
                <a:spcPct val="150000"/>
              </a:lnSpc>
            </a:pPr>
            <a:r>
              <a:rPr lang="fr-CA" sz="1600" dirty="0" smtClean="0">
                <a:latin typeface="Arial Narrow" panose="020B0606020202030204" pitchFamily="34" charset="0"/>
              </a:rPr>
              <a:t>La </a:t>
            </a:r>
            <a:r>
              <a:rPr lang="fr-CA" sz="1600" dirty="0">
                <a:latin typeface="Arial Narrow" panose="020B0606020202030204" pitchFamily="34" charset="0"/>
              </a:rPr>
              <a:t>municipalité compte sur l’appui et la collaboration financière des partenaires </a:t>
            </a:r>
            <a:r>
              <a:rPr lang="fr-CA" sz="1600" dirty="0" smtClean="0">
                <a:latin typeface="Arial Narrow" panose="020B0606020202030204" pitchFamily="34" charset="0"/>
              </a:rPr>
              <a:t>suivants: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600" dirty="0">
                <a:latin typeface="Arial Narrow" panose="020B0606020202030204" pitchFamily="34" charset="0"/>
              </a:rPr>
              <a:t>s</a:t>
            </a:r>
            <a:r>
              <a:rPr lang="fr-CA" sz="1600" dirty="0" smtClean="0">
                <a:latin typeface="Arial Narrow" panose="020B0606020202030204" pitchFamily="34" charset="0"/>
              </a:rPr>
              <a:t>ubvention </a:t>
            </a:r>
            <a:r>
              <a:rPr lang="fr-CA" sz="1600" dirty="0">
                <a:latin typeface="Arial Narrow" panose="020B0606020202030204" pitchFamily="34" charset="0"/>
              </a:rPr>
              <a:t>des instances </a:t>
            </a:r>
            <a:r>
              <a:rPr lang="fr-CA" sz="1600" dirty="0" smtClean="0">
                <a:latin typeface="Arial Narrow" panose="020B0606020202030204" pitchFamily="34" charset="0"/>
              </a:rPr>
              <a:t>gouvernementales;</a:t>
            </a:r>
            <a:endParaRPr lang="fr-CA" sz="1600" dirty="0" smtClean="0">
              <a:latin typeface="Arial Narrow" panose="020B0606020202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600" dirty="0">
                <a:latin typeface="Arial Narrow" panose="020B0606020202030204" pitchFamily="34" charset="0"/>
              </a:rPr>
              <a:t>c</a:t>
            </a:r>
            <a:r>
              <a:rPr lang="fr-CA" sz="1600" dirty="0" smtClean="0">
                <a:latin typeface="Arial Narrow" panose="020B0606020202030204" pitchFamily="34" charset="0"/>
              </a:rPr>
              <a:t>ommandites </a:t>
            </a:r>
            <a:r>
              <a:rPr lang="fr-CA" sz="1600" dirty="0">
                <a:latin typeface="Arial Narrow" panose="020B0606020202030204" pitchFamily="34" charset="0"/>
              </a:rPr>
              <a:t>d’entreprises du </a:t>
            </a:r>
            <a:r>
              <a:rPr lang="fr-CA" sz="1600" dirty="0" smtClean="0">
                <a:latin typeface="Arial Narrow" panose="020B0606020202030204" pitchFamily="34" charset="0"/>
              </a:rPr>
              <a:t>milieu;</a:t>
            </a:r>
            <a:endParaRPr lang="fr-CA" sz="1600" dirty="0" smtClean="0">
              <a:latin typeface="Arial Narrow" panose="020B060602020203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1600" dirty="0">
                <a:latin typeface="Arial Narrow" panose="020B0606020202030204" pitchFamily="34" charset="0"/>
              </a:rPr>
              <a:t>m</a:t>
            </a:r>
            <a:r>
              <a:rPr lang="fr-CA" sz="1600" dirty="0" smtClean="0">
                <a:latin typeface="Arial Narrow" panose="020B0606020202030204" pitchFamily="34" charset="0"/>
              </a:rPr>
              <a:t>unicipalité </a:t>
            </a:r>
            <a:r>
              <a:rPr lang="fr-CA" sz="1600" dirty="0">
                <a:latin typeface="Arial Narrow" panose="020B0606020202030204" pitchFamily="34" charset="0"/>
              </a:rPr>
              <a:t>de Saint-</a:t>
            </a:r>
            <a:r>
              <a:rPr lang="fr-CA" sz="1600" dirty="0" smtClean="0">
                <a:latin typeface="Arial Narrow" panose="020B0606020202030204" pitchFamily="34" charset="0"/>
              </a:rPr>
              <a:t>Simon.</a:t>
            </a:r>
            <a:endParaRPr lang="fr-CA" sz="1600" dirty="0">
              <a:latin typeface="Arial Narrow" panose="020B0606020202030204" pitchFamily="34" charset="0"/>
            </a:endParaRPr>
          </a:p>
          <a:p>
            <a:endParaRPr lang="fr-CA" sz="20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041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CA" sz="3600" b="1" dirty="0" smtClean="0">
                <a:solidFill>
                  <a:srgbClr val="136733"/>
                </a:solidFill>
                <a:latin typeface="Arial Narrow" panose="020B0606020202030204" pitchFamily="34" charset="0"/>
              </a:rPr>
              <a:t>Étapes de réalisation</a:t>
            </a:r>
            <a:endParaRPr lang="fr-CA" sz="3600" b="1" dirty="0">
              <a:solidFill>
                <a:srgbClr val="136733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743"/>
            <a:ext cx="992987" cy="1012974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457200" y="1431696"/>
            <a:ext cx="8229600" cy="0"/>
          </a:xfrm>
          <a:prstGeom prst="line">
            <a:avLst/>
          </a:prstGeom>
          <a:ln w="101600" cmpd="sng">
            <a:solidFill>
              <a:srgbClr val="B0A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7275513" y="9799638"/>
            <a:ext cx="18970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998647"/>
              </p:ext>
            </p:extLst>
          </p:nvPr>
        </p:nvGraphicFramePr>
        <p:xfrm>
          <a:off x="457200" y="1730477"/>
          <a:ext cx="8229600" cy="45235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4760"/>
                <a:gridCol w="1147954"/>
                <a:gridCol w="1841402"/>
                <a:gridCol w="2685484"/>
              </a:tblGrid>
              <a:tr h="2160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CA" sz="1400" dirty="0">
                          <a:solidFill>
                            <a:schemeClr val="tx1"/>
                          </a:solidFill>
                          <a:effectLst/>
                        </a:rPr>
                        <a:t>DESCRIPTION</a:t>
                      </a:r>
                      <a:endParaRPr lang="fr-CA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CA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CA" sz="140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400" dirty="0" smtClean="0">
                          <a:solidFill>
                            <a:schemeClr val="tx1"/>
                          </a:solidFill>
                          <a:effectLst/>
                        </a:rPr>
                        <a:t>DATE BUTOIR</a:t>
                      </a:r>
                      <a:endParaRPr lang="fr-CA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72045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Présentation aux citoyens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29 août 2016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</a:tr>
              <a:tr h="472045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Consultation</a:t>
                      </a:r>
                      <a:r>
                        <a:rPr lang="fr-CA" sz="1200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 des citoyens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Fin septembre 2016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</a:tr>
              <a:tr h="472045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Acheminement </a:t>
                      </a: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des demandes de support financier aux institutions gouvernementales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Mi-septembre 2016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</a:tr>
              <a:tr h="441183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Compléter le partenariat financier avec le milieu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Octobre 2016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</a:tr>
              <a:tr h="441183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Obtenir la résolution du Conseil municipal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Décembre 2016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</a:tr>
              <a:tr h="441183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Élaborer les plans et devis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Avril 2017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</a:tr>
              <a:tr h="441183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Réaliser la construction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Novembre 2017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</a:tr>
              <a:tr h="441183"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Débuter les opérations du centre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20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Décembre </a:t>
                      </a:r>
                      <a:r>
                        <a:rPr lang="fr-CA" sz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fr-CA" sz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</a:tr>
              <a:tr h="581452">
                <a:tc gridSpan="3"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fr-CA" sz="1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C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182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CA" sz="3600" b="1" dirty="0" smtClean="0">
                <a:solidFill>
                  <a:srgbClr val="136733"/>
                </a:solidFill>
                <a:latin typeface="Arial Narrow" panose="020B0606020202030204" pitchFamily="34" charset="0"/>
              </a:rPr>
              <a:t>Conclusion</a:t>
            </a:r>
            <a:endParaRPr lang="fr-CA" sz="3600" b="1" dirty="0">
              <a:solidFill>
                <a:srgbClr val="136733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743"/>
            <a:ext cx="992987" cy="1012974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457200" y="1431696"/>
            <a:ext cx="8229600" cy="0"/>
          </a:xfrm>
          <a:prstGeom prst="line">
            <a:avLst/>
          </a:prstGeom>
          <a:ln w="101600" cmpd="sng">
            <a:solidFill>
              <a:srgbClr val="B0A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7275513" y="9799638"/>
            <a:ext cx="18970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ctr">
            <a:normAutofit fontScale="92500"/>
          </a:bodyPr>
          <a:lstStyle/>
          <a:p>
            <a:pPr algn="just"/>
            <a:r>
              <a:rPr lang="fr-CA" sz="3000" dirty="0" smtClean="0">
                <a:latin typeface="Arial Narrow" panose="020B0606020202030204" pitchFamily="34" charset="0"/>
              </a:rPr>
              <a:t>La réalisation du centre communautaire multifonctionnel jette les bases de la revitalisation de la municipalité;</a:t>
            </a:r>
          </a:p>
          <a:p>
            <a:pPr marL="0" indent="0" algn="just">
              <a:buNone/>
            </a:pPr>
            <a:endParaRPr lang="fr-CA" sz="3000" dirty="0" smtClean="0">
              <a:latin typeface="Arial Narrow" panose="020B0606020202030204" pitchFamily="34" charset="0"/>
            </a:endParaRPr>
          </a:p>
          <a:p>
            <a:pPr algn="just"/>
            <a:r>
              <a:rPr lang="fr-CA" sz="3000" dirty="0" smtClean="0">
                <a:latin typeface="Arial Narrow" panose="020B0606020202030204" pitchFamily="34" charset="0"/>
              </a:rPr>
              <a:t>Le Centre incarne la réhabilitation du coeur de la municipalité pour répondre aux besoins des citoyens et des familles;</a:t>
            </a:r>
          </a:p>
          <a:p>
            <a:pPr marL="0" indent="0" algn="just">
              <a:buNone/>
            </a:pPr>
            <a:endParaRPr lang="fr-CA" sz="3000" dirty="0" smtClean="0">
              <a:latin typeface="Arial Narrow" panose="020B0606020202030204" pitchFamily="34" charset="0"/>
            </a:endParaRPr>
          </a:p>
          <a:p>
            <a:pPr algn="just"/>
            <a:r>
              <a:rPr lang="fr-CA" sz="3000" dirty="0" smtClean="0">
                <a:latin typeface="Arial Narrow" panose="020B0606020202030204" pitchFamily="34" charset="0"/>
              </a:rPr>
              <a:t>La vie de la communauté concerne plusieurs groupes d’intérêts de Saint-Simon;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692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CA" sz="3600" b="1" dirty="0" smtClean="0">
                <a:solidFill>
                  <a:srgbClr val="136733"/>
                </a:solidFill>
                <a:latin typeface="Arial Narrow" panose="020B0606020202030204" pitchFamily="34" charset="0"/>
              </a:rPr>
              <a:t>Conclusion (suite)</a:t>
            </a:r>
            <a:endParaRPr lang="fr-CA" sz="3600" b="1" dirty="0">
              <a:solidFill>
                <a:srgbClr val="136733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743"/>
            <a:ext cx="992987" cy="1012974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457200" y="1431696"/>
            <a:ext cx="8229600" cy="0"/>
          </a:xfrm>
          <a:prstGeom prst="line">
            <a:avLst/>
          </a:prstGeom>
          <a:ln w="101600" cmpd="sng">
            <a:solidFill>
              <a:srgbClr val="B0A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7275513" y="9799638"/>
            <a:ext cx="18970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ctr">
            <a:normAutofit/>
          </a:bodyPr>
          <a:lstStyle/>
          <a:p>
            <a:pPr algn="just"/>
            <a:r>
              <a:rPr lang="fr-CA" sz="3000" dirty="0">
                <a:latin typeface="Arial Narrow" panose="020B0606020202030204" pitchFamily="34" charset="0"/>
              </a:rPr>
              <a:t>La mise en commun d’objectifs et les consensus constituent des prémisses d’un développement harmonieux et porteur d’avenir pour tous</a:t>
            </a:r>
            <a:r>
              <a:rPr lang="fr-CA" sz="3000" dirty="0" smtClean="0">
                <a:latin typeface="Arial Narrow" panose="020B0606020202030204" pitchFamily="34" charset="0"/>
              </a:rPr>
              <a:t>;</a:t>
            </a:r>
          </a:p>
          <a:p>
            <a:pPr marL="0" indent="0" algn="just">
              <a:buNone/>
            </a:pPr>
            <a:endParaRPr lang="fr-CA" sz="3000" dirty="0">
              <a:latin typeface="Arial Narrow" panose="020B0606020202030204" pitchFamily="34" charset="0"/>
            </a:endParaRPr>
          </a:p>
          <a:p>
            <a:pPr algn="just"/>
            <a:r>
              <a:rPr lang="fr-CA" sz="3000" b="1" dirty="0">
                <a:latin typeface="Arial Narrow" panose="020B0606020202030204" pitchFamily="34" charset="0"/>
              </a:rPr>
              <a:t>Concertation</a:t>
            </a:r>
            <a:r>
              <a:rPr lang="fr-CA" sz="3000" dirty="0">
                <a:latin typeface="Arial Narrow" panose="020B0606020202030204" pitchFamily="34" charset="0"/>
              </a:rPr>
              <a:t>, </a:t>
            </a:r>
            <a:r>
              <a:rPr lang="fr-CA" sz="3000" b="1" dirty="0">
                <a:latin typeface="Arial Narrow" panose="020B0606020202030204" pitchFamily="34" charset="0"/>
              </a:rPr>
              <a:t>consensus</a:t>
            </a:r>
            <a:r>
              <a:rPr lang="fr-CA" sz="3000" dirty="0">
                <a:latin typeface="Arial Narrow" panose="020B0606020202030204" pitchFamily="34" charset="0"/>
              </a:rPr>
              <a:t>, </a:t>
            </a:r>
            <a:r>
              <a:rPr lang="fr-CA" sz="3000" b="1" dirty="0">
                <a:latin typeface="Arial Narrow" panose="020B0606020202030204" pitchFamily="34" charset="0"/>
              </a:rPr>
              <a:t>confiance</a:t>
            </a:r>
            <a:r>
              <a:rPr lang="fr-CA" sz="3000" dirty="0">
                <a:latin typeface="Arial Narrow" panose="020B0606020202030204" pitchFamily="34" charset="0"/>
              </a:rPr>
              <a:t> et </a:t>
            </a:r>
            <a:r>
              <a:rPr lang="fr-CA" sz="3000" b="1" dirty="0">
                <a:latin typeface="Arial Narrow" panose="020B0606020202030204" pitchFamily="34" charset="0"/>
              </a:rPr>
              <a:t>complicité</a:t>
            </a:r>
            <a:r>
              <a:rPr lang="fr-CA" sz="3000" dirty="0">
                <a:latin typeface="Arial Narrow" panose="020B0606020202030204" pitchFamily="34" charset="0"/>
              </a:rPr>
              <a:t> sont des mots à retenir pour assurer le bon </a:t>
            </a:r>
            <a:r>
              <a:rPr lang="fr-CA" sz="3000" smtClean="0">
                <a:latin typeface="Arial Narrow" panose="020B0606020202030204" pitchFamily="34" charset="0"/>
              </a:rPr>
              <a:t>développement du </a:t>
            </a:r>
            <a:r>
              <a:rPr lang="fr-CA" sz="3000" dirty="0">
                <a:latin typeface="Arial Narrow" panose="020B0606020202030204" pitchFamily="34" charset="0"/>
              </a:rPr>
              <a:t>projet.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591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8640"/>
            <a:ext cx="992987" cy="1012974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457200" y="1431696"/>
            <a:ext cx="8229600" cy="0"/>
          </a:xfrm>
          <a:prstGeom prst="line">
            <a:avLst/>
          </a:prstGeom>
          <a:ln w="101600" cmpd="sng">
            <a:solidFill>
              <a:srgbClr val="B0A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>
            <a:off x="7275513" y="9799638"/>
            <a:ext cx="189706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CA" sz="4400" b="1" dirty="0">
                <a:latin typeface="Arial Narrow" panose="020B0606020202030204" pitchFamily="34" charset="0"/>
              </a:rPr>
              <a:t>M</a:t>
            </a:r>
            <a:r>
              <a:rPr lang="fr-CA" sz="4400" b="1" dirty="0" smtClean="0">
                <a:latin typeface="Arial Narrow" panose="020B0606020202030204" pitchFamily="34" charset="0"/>
              </a:rPr>
              <a:t>erci pour votre attention</a:t>
            </a:r>
            <a:endParaRPr lang="fr-CA" sz="4400" b="1" dirty="0">
              <a:latin typeface="Arial Narrow" panose="020B0606020202030204" pitchFamily="34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18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85826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CA" sz="4000" b="1" dirty="0" smtClean="0">
                <a:solidFill>
                  <a:srgbClr val="136733"/>
                </a:solidFill>
                <a:latin typeface="Arial Narrow" panose="020B0606020202030204" pitchFamily="34" charset="0"/>
              </a:rPr>
              <a:t>Les règles du jeu de la rencontre  </a:t>
            </a:r>
            <a:br>
              <a:rPr lang="fr-CA" sz="4000" b="1" dirty="0" smtClean="0">
                <a:solidFill>
                  <a:srgbClr val="136733"/>
                </a:solidFill>
                <a:latin typeface="Arial Narrow" panose="020B0606020202030204" pitchFamily="34" charset="0"/>
              </a:rPr>
            </a:br>
            <a:r>
              <a:rPr lang="fr-CA" sz="4000" b="1" dirty="0" smtClean="0">
                <a:solidFill>
                  <a:srgbClr val="136733"/>
                </a:solidFill>
                <a:latin typeface="Arial Narrow" panose="020B0606020202030204" pitchFamily="34" charset="0"/>
              </a:rPr>
              <a:t>pour    les   participants</a:t>
            </a:r>
            <a:endParaRPr lang="fr-CA" sz="4000" b="1" dirty="0">
              <a:solidFill>
                <a:srgbClr val="13673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1" anchor="ctr">
            <a:normAutofit lnSpcReduction="10000"/>
          </a:bodyPr>
          <a:lstStyle/>
          <a:p>
            <a:pPr algn="just"/>
            <a:r>
              <a:rPr lang="fr-CA" sz="3000" dirty="0" smtClean="0">
                <a:latin typeface="Arial Narrow" panose="020B0606020202030204" pitchFamily="34" charset="0"/>
              </a:rPr>
              <a:t>Je suis </a:t>
            </a:r>
            <a:r>
              <a:rPr lang="fr-CA" sz="3000" b="1" dirty="0" smtClean="0">
                <a:latin typeface="Arial Narrow" panose="020B0606020202030204" pitchFamily="34" charset="0"/>
              </a:rPr>
              <a:t>responsable</a:t>
            </a:r>
            <a:r>
              <a:rPr lang="fr-CA" sz="3000" dirty="0" smtClean="0">
                <a:latin typeface="Arial Narrow" panose="020B0606020202030204" pitchFamily="34" charset="0"/>
              </a:rPr>
              <a:t> d’émettre mon opinion et de poser des questions pertinentes;</a:t>
            </a:r>
          </a:p>
          <a:p>
            <a:pPr algn="just"/>
            <a:r>
              <a:rPr lang="fr-CA" sz="3000" dirty="0" smtClean="0">
                <a:latin typeface="Arial Narrow" panose="020B0606020202030204" pitchFamily="34" charset="0"/>
              </a:rPr>
              <a:t>Mes interventions sont </a:t>
            </a:r>
            <a:r>
              <a:rPr lang="fr-CA" sz="3000" b="1" dirty="0" smtClean="0">
                <a:latin typeface="Arial Narrow" panose="020B0606020202030204" pitchFamily="34" charset="0"/>
              </a:rPr>
              <a:t>respectueuses</a:t>
            </a:r>
            <a:r>
              <a:rPr lang="fr-CA" sz="3000" dirty="0" smtClean="0">
                <a:latin typeface="Arial Narrow" panose="020B0606020202030204" pitchFamily="34" charset="0"/>
              </a:rPr>
              <a:t> des personnes dans cette salle;</a:t>
            </a:r>
          </a:p>
          <a:p>
            <a:pPr algn="just"/>
            <a:r>
              <a:rPr lang="fr-CA" sz="3000" dirty="0" smtClean="0">
                <a:latin typeface="Arial Narrow" panose="020B0606020202030204" pitchFamily="34" charset="0"/>
              </a:rPr>
              <a:t>Nous intervenons </a:t>
            </a:r>
            <a:r>
              <a:rPr lang="fr-CA" sz="3000" b="1" dirty="0" smtClean="0">
                <a:latin typeface="Arial Narrow" panose="020B0606020202030204" pitchFamily="34" charset="0"/>
              </a:rPr>
              <a:t>une (1) personne à la fois</a:t>
            </a:r>
            <a:r>
              <a:rPr lang="fr-CA" sz="3000" dirty="0" smtClean="0">
                <a:latin typeface="Arial Narrow" panose="020B0606020202030204" pitchFamily="34" charset="0"/>
              </a:rPr>
              <a:t>;</a:t>
            </a:r>
          </a:p>
          <a:p>
            <a:pPr algn="just"/>
            <a:r>
              <a:rPr lang="fr-CA" sz="3000" dirty="0" smtClean="0">
                <a:latin typeface="Arial Narrow" panose="020B0606020202030204" pitchFamily="34" charset="0"/>
              </a:rPr>
              <a:t>L’animateur de la soirée est le responsable de l’</a:t>
            </a:r>
            <a:r>
              <a:rPr lang="fr-CA" sz="3000" b="1" dirty="0" smtClean="0">
                <a:latin typeface="Arial Narrow" panose="020B0606020202030204" pitchFamily="34" charset="0"/>
              </a:rPr>
              <a:t>orientation</a:t>
            </a:r>
            <a:r>
              <a:rPr lang="fr-CA" sz="3000" dirty="0" smtClean="0">
                <a:latin typeface="Arial Narrow" panose="020B0606020202030204" pitchFamily="34" charset="0"/>
              </a:rPr>
              <a:t> et du </a:t>
            </a:r>
            <a:r>
              <a:rPr lang="fr-CA" sz="3000" b="1" dirty="0" smtClean="0">
                <a:latin typeface="Arial Narrow" panose="020B0606020202030204" pitchFamily="34" charset="0"/>
              </a:rPr>
              <a:t>déroulement</a:t>
            </a:r>
            <a:r>
              <a:rPr lang="fr-CA" sz="3000" dirty="0" smtClean="0">
                <a:latin typeface="Arial Narrow" panose="020B0606020202030204" pitchFamily="34" charset="0"/>
              </a:rPr>
              <a:t> de la rencontre;</a:t>
            </a:r>
          </a:p>
          <a:p>
            <a:pPr algn="just"/>
            <a:r>
              <a:rPr lang="fr-CA" sz="3000" dirty="0" smtClean="0">
                <a:latin typeface="Arial Narrow" panose="020B0606020202030204" pitchFamily="34" charset="0"/>
              </a:rPr>
              <a:t>L’animateur se réserve le droit </a:t>
            </a:r>
            <a:r>
              <a:rPr lang="fr-CA" sz="3000" b="1" dirty="0" smtClean="0">
                <a:latin typeface="Arial Narrow" panose="020B0606020202030204" pitchFamily="34" charset="0"/>
              </a:rPr>
              <a:t>d’intervenir</a:t>
            </a:r>
            <a:r>
              <a:rPr lang="fr-CA" sz="3000" dirty="0" smtClean="0">
                <a:latin typeface="Arial Narrow" panose="020B0606020202030204" pitchFamily="34" charset="0"/>
              </a:rPr>
              <a:t> pour </a:t>
            </a:r>
            <a:r>
              <a:rPr lang="fr-CA" sz="3000" b="1" dirty="0" smtClean="0">
                <a:latin typeface="Arial Narrow" panose="020B0606020202030204" pitchFamily="34" charset="0"/>
              </a:rPr>
              <a:t>arrêter</a:t>
            </a:r>
            <a:r>
              <a:rPr lang="fr-CA" sz="3000" dirty="0" smtClean="0">
                <a:latin typeface="Arial Narrow" panose="020B0606020202030204" pitchFamily="34" charset="0"/>
              </a:rPr>
              <a:t> toutes les interventions hors sujet.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743"/>
            <a:ext cx="992987" cy="1012974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457200" y="1600200"/>
            <a:ext cx="8229600" cy="0"/>
          </a:xfrm>
          <a:prstGeom prst="line">
            <a:avLst/>
          </a:prstGeom>
          <a:ln w="101600" cmpd="sng">
            <a:solidFill>
              <a:srgbClr val="B0A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1669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b="1" dirty="0" smtClean="0">
                <a:solidFill>
                  <a:srgbClr val="136733"/>
                </a:solidFill>
                <a:latin typeface="Arial Narrow" panose="020B0606020202030204" pitchFamily="34" charset="0"/>
              </a:rPr>
              <a:t>Sujets traités</a:t>
            </a:r>
            <a:endParaRPr lang="fr-CA" b="1" dirty="0">
              <a:solidFill>
                <a:srgbClr val="13673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1" anchor="ctr"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Arial Narrow" panose="020B0606020202030204" pitchFamily="34" charset="0"/>
              </a:rPr>
              <a:t>Objectifs de la rencontre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Arial Narrow" panose="020B0606020202030204" pitchFamily="34" charset="0"/>
              </a:rPr>
              <a:t>Naissance du projet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Arial Narrow" panose="020B0606020202030204" pitchFamily="34" charset="0"/>
              </a:rPr>
              <a:t>Pourquoi un centre communautaire multifonctionnel?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Arial Narrow" panose="020B0606020202030204" pitchFamily="34" charset="0"/>
              </a:rPr>
              <a:t>Définition du </a:t>
            </a:r>
            <a:r>
              <a:rPr lang="fr-CA" dirty="0">
                <a:latin typeface="Arial Narrow" panose="020B0606020202030204" pitchFamily="34" charset="0"/>
              </a:rPr>
              <a:t>c</a:t>
            </a:r>
            <a:r>
              <a:rPr lang="fr-CA" dirty="0" smtClean="0">
                <a:latin typeface="Arial Narrow" panose="020B0606020202030204" pitchFamily="34" charset="0"/>
              </a:rPr>
              <a:t>entre multifonctionnel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Arial Narrow" panose="020B0606020202030204" pitchFamily="34" charset="0"/>
              </a:rPr>
              <a:t>Projet </a:t>
            </a:r>
            <a:r>
              <a:rPr lang="fr-CA" dirty="0" smtClean="0">
                <a:latin typeface="Arial Narrow" panose="020B0606020202030204" pitchFamily="34" charset="0"/>
              </a:rPr>
              <a:t>rassembleur</a:t>
            </a:r>
            <a:endParaRPr lang="fr-CA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Arial Narrow" panose="020B0606020202030204" pitchFamily="34" charset="0"/>
              </a:rPr>
              <a:t>Coûts estimés du </a:t>
            </a:r>
            <a:r>
              <a:rPr lang="fr-CA" dirty="0" smtClean="0">
                <a:latin typeface="Arial Narrow" panose="020B0606020202030204" pitchFamily="34" charset="0"/>
              </a:rPr>
              <a:t>projet* </a:t>
            </a:r>
            <a:endParaRPr lang="fr-CA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Arial Narrow" panose="020B0606020202030204" pitchFamily="34" charset="0"/>
              </a:rPr>
              <a:t>Montage </a:t>
            </a:r>
            <a:r>
              <a:rPr lang="fr-CA" dirty="0" smtClean="0">
                <a:latin typeface="Arial Narrow" panose="020B0606020202030204" pitchFamily="34" charset="0"/>
              </a:rPr>
              <a:t>financier*</a:t>
            </a:r>
            <a:endParaRPr lang="fr-CA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Arial Narrow" panose="020B0606020202030204" pitchFamily="34" charset="0"/>
              </a:rPr>
              <a:t>Étapes de réalisation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smtClean="0">
                <a:latin typeface="Arial Narrow" panose="020B0606020202030204" pitchFamily="34" charset="0"/>
              </a:rPr>
              <a:t>Conclusion</a:t>
            </a:r>
            <a:endParaRPr lang="fr-CA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fr-CA" sz="2600" b="1" dirty="0" smtClean="0">
                <a:latin typeface="Arial Narrow" panose="020B0606020202030204" pitchFamily="34" charset="0"/>
              </a:rPr>
              <a:t>* NOTE : </a:t>
            </a:r>
            <a:r>
              <a:rPr lang="fr-CA" sz="2600" dirty="0" smtClean="0">
                <a:latin typeface="Arial Narrow" panose="020B0606020202030204" pitchFamily="34" charset="0"/>
              </a:rPr>
              <a:t>nous ne pouvons publier intégralement les co</a:t>
            </a:r>
            <a:r>
              <a:rPr lang="fr-CA" sz="2600" dirty="0" smtClean="0">
                <a:latin typeface="Arial Narrow" panose="020B0606020202030204" pitchFamily="34" charset="0"/>
              </a:rPr>
              <a:t>ûts et le montage financier du projet pour ne pas influencer les étapes futures d’appel d’offres.</a:t>
            </a:r>
            <a:endParaRPr lang="fr-CA" sz="2600" b="1" dirty="0" smtClean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743"/>
            <a:ext cx="992987" cy="1012974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457200" y="1431696"/>
            <a:ext cx="8229600" cy="0"/>
          </a:xfrm>
          <a:prstGeom prst="line">
            <a:avLst/>
          </a:prstGeom>
          <a:ln w="101600" cmpd="sng">
            <a:solidFill>
              <a:srgbClr val="B0A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12501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b="1" dirty="0" smtClean="0">
                <a:solidFill>
                  <a:srgbClr val="136733"/>
                </a:solidFill>
                <a:latin typeface="Arial Narrow" panose="020B0606020202030204" pitchFamily="34" charset="0"/>
              </a:rPr>
              <a:t>Objectifs de la rencontre</a:t>
            </a:r>
            <a:endParaRPr lang="fr-CA" b="1" dirty="0">
              <a:solidFill>
                <a:srgbClr val="13673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09756" y="1860848"/>
            <a:ext cx="8229600" cy="4997152"/>
          </a:xfrm>
        </p:spPr>
        <p:txBody>
          <a:bodyPr anchor="ctr">
            <a:normAutofit fontScale="92500" lnSpcReduction="20000"/>
          </a:bodyPr>
          <a:lstStyle/>
          <a:p>
            <a:pPr algn="just">
              <a:lnSpc>
                <a:spcPct val="110000"/>
              </a:lnSpc>
            </a:pPr>
            <a:r>
              <a:rPr lang="fr-CA" sz="3000" dirty="0" smtClean="0">
                <a:latin typeface="Arial Narrow" panose="020B0606020202030204" pitchFamily="34" charset="0"/>
              </a:rPr>
              <a:t>Fournir de l’information sur le projet: </a:t>
            </a:r>
            <a:r>
              <a:rPr lang="fr-CA" sz="3000" b="1" dirty="0" smtClean="0">
                <a:latin typeface="Arial Narrow" panose="020B0606020202030204" pitchFamily="34" charset="0"/>
              </a:rPr>
              <a:t>Centre communautaire multifonctionnel</a:t>
            </a:r>
            <a:r>
              <a:rPr lang="fr-CA" sz="3000" dirty="0" smtClean="0">
                <a:latin typeface="Arial Narrow" panose="020B0606020202030204" pitchFamily="34" charset="0"/>
              </a:rPr>
              <a:t>;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fr-CA" sz="18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fr-CA" sz="3000" dirty="0" smtClean="0">
                <a:latin typeface="Arial Narrow" panose="020B0606020202030204" pitchFamily="34" charset="0"/>
              </a:rPr>
              <a:t>Connaître les coûts estimés du projet et le montage financier;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fr-CA" sz="18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fr-CA" sz="3000" dirty="0" smtClean="0">
                <a:latin typeface="Arial Narrow" panose="020B0606020202030204" pitchFamily="34" charset="0"/>
              </a:rPr>
              <a:t>Prendre connaissance des principales étapes prévues de réalisation du projet;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fr-CA" sz="18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fr-CA" sz="3000" dirty="0" smtClean="0">
                <a:latin typeface="Arial Narrow" panose="020B0606020202030204" pitchFamily="34" charset="0"/>
              </a:rPr>
              <a:t>Voir l’esquisse préliminaire du Centre;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fr-CA" sz="3000" dirty="0" smtClean="0">
              <a:latin typeface="Arial Narrow" panose="020B0606020202030204" pitchFamily="34" charset="0"/>
            </a:endParaRPr>
          </a:p>
          <a:p>
            <a:pPr algn="just">
              <a:lnSpc>
                <a:spcPct val="110000"/>
              </a:lnSpc>
            </a:pPr>
            <a:r>
              <a:rPr lang="fr-CA" sz="3000" dirty="0" smtClean="0">
                <a:latin typeface="Arial Narrow" panose="020B0606020202030204" pitchFamily="34" charset="0"/>
              </a:rPr>
              <a:t>La rencontre est préalable à une consultation des citoyens.</a:t>
            </a:r>
          </a:p>
          <a:p>
            <a:pPr algn="just"/>
            <a:endParaRPr lang="fr-CA" sz="3000" dirty="0">
              <a:latin typeface="Arial Narrow" panose="020B0606020202030204" pitchFamily="34" charset="0"/>
            </a:endParaRPr>
          </a:p>
          <a:p>
            <a:pPr algn="just"/>
            <a:endParaRPr lang="fr-CA" sz="3000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743"/>
            <a:ext cx="992987" cy="1012974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457200" y="1431696"/>
            <a:ext cx="8229600" cy="0"/>
          </a:xfrm>
          <a:prstGeom prst="line">
            <a:avLst/>
          </a:prstGeom>
          <a:ln w="101600" cmpd="sng">
            <a:solidFill>
              <a:srgbClr val="B0A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4796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b="1" dirty="0" smtClean="0">
                <a:solidFill>
                  <a:srgbClr val="136733"/>
                </a:solidFill>
                <a:latin typeface="Arial Narrow" panose="020B0606020202030204" pitchFamily="34" charset="0"/>
              </a:rPr>
              <a:t>Naissance du projet</a:t>
            </a:r>
            <a:endParaRPr lang="fr-CA" b="1" dirty="0">
              <a:solidFill>
                <a:srgbClr val="13673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/>
            <a:r>
              <a:rPr lang="fr-CA" sz="3000" dirty="0" smtClean="0">
                <a:latin typeface="Arial Narrow" panose="020B0606020202030204" pitchFamily="34" charset="0"/>
              </a:rPr>
              <a:t>Depuis janvier 2014, la municipalité de Saint-Simon a entrepris une démarche de revitalisation;</a:t>
            </a:r>
          </a:p>
          <a:p>
            <a:pPr marL="0" indent="0" algn="just">
              <a:buNone/>
            </a:pPr>
            <a:endParaRPr lang="fr-CA" sz="3000" dirty="0" smtClean="0">
              <a:latin typeface="Arial Narrow" panose="020B0606020202030204" pitchFamily="34" charset="0"/>
            </a:endParaRPr>
          </a:p>
          <a:p>
            <a:pPr algn="just"/>
            <a:r>
              <a:rPr lang="fr-CA" sz="3000" dirty="0" smtClean="0">
                <a:latin typeface="Arial Narrow" panose="020B0606020202030204" pitchFamily="34" charset="0"/>
              </a:rPr>
              <a:t>Démarche appuyée par l’expertise de la </a:t>
            </a:r>
            <a:r>
              <a:rPr lang="fr-CA" sz="3000" i="1" dirty="0" smtClean="0">
                <a:latin typeface="Arial Narrow" panose="020B0606020202030204" pitchFamily="34" charset="0"/>
              </a:rPr>
              <a:t>Fondation Rues principales</a:t>
            </a:r>
            <a:r>
              <a:rPr lang="fr-CA" sz="3000" dirty="0" smtClean="0">
                <a:latin typeface="Arial Narrow" panose="020B0606020202030204" pitchFamily="34" charset="0"/>
              </a:rPr>
              <a:t> et soutenue par la </a:t>
            </a:r>
            <a:r>
              <a:rPr lang="fr-CA" sz="3000" i="1" dirty="0" smtClean="0">
                <a:latin typeface="Arial Narrow" panose="020B0606020202030204" pitchFamily="34" charset="0"/>
              </a:rPr>
              <a:t>Société d’Aide au Développement des Collectivités (SADC) des Basques;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743"/>
            <a:ext cx="992987" cy="1012974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457200" y="1431696"/>
            <a:ext cx="8229600" cy="0"/>
          </a:xfrm>
          <a:prstGeom prst="line">
            <a:avLst/>
          </a:prstGeom>
          <a:ln w="101600" cmpd="sng">
            <a:solidFill>
              <a:srgbClr val="B0A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9174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CA" b="1" dirty="0" smtClean="0">
                <a:solidFill>
                  <a:srgbClr val="136733"/>
                </a:solidFill>
                <a:latin typeface="Arial Narrow" panose="020B0606020202030204" pitchFamily="34" charset="0"/>
              </a:rPr>
              <a:t>Naissance du projet (suite)</a:t>
            </a:r>
            <a:endParaRPr lang="fr-CA" b="1" dirty="0">
              <a:solidFill>
                <a:srgbClr val="13673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21217"/>
            <a:ext cx="8229600" cy="4525963"/>
          </a:xfrm>
        </p:spPr>
        <p:txBody>
          <a:bodyPr anchor="ctr">
            <a:normAutofit/>
          </a:bodyPr>
          <a:lstStyle/>
          <a:p>
            <a:pPr algn="just"/>
            <a:r>
              <a:rPr lang="fr-CA" sz="3000" dirty="0" smtClean="0">
                <a:latin typeface="Arial Narrow" panose="020B0606020202030204" pitchFamily="34" charset="0"/>
              </a:rPr>
              <a:t>Parmi les pistes proposées, on retrouve celles de réhabiliter le terrain et le centre des loisirs de Saint-Simon;</a:t>
            </a:r>
          </a:p>
          <a:p>
            <a:pPr marL="0" indent="0" algn="just">
              <a:buNone/>
            </a:pPr>
            <a:endParaRPr lang="fr-CA" sz="3000" dirty="0" smtClean="0">
              <a:latin typeface="Arial Narrow" panose="020B0606020202030204" pitchFamily="34" charset="0"/>
            </a:endParaRPr>
          </a:p>
          <a:p>
            <a:pPr algn="just"/>
            <a:r>
              <a:rPr lang="fr-CA" sz="3000" dirty="0" smtClean="0">
                <a:latin typeface="Arial Narrow" panose="020B0606020202030204" pitchFamily="34" charset="0"/>
              </a:rPr>
              <a:t>Intervention du maire actuel et du Conseil municipal qui proposent l’établissement d’un centre communautaire multifonctionnel et appuient l’initiative du parc Croque-Nature pilotée par la Brigade Verte et celle du marché public pilotée par le comité du marché.</a:t>
            </a:r>
          </a:p>
          <a:p>
            <a:endParaRPr lang="fr-CA" dirty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743"/>
            <a:ext cx="992987" cy="1012974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457200" y="1431696"/>
            <a:ext cx="8229600" cy="0"/>
          </a:xfrm>
          <a:prstGeom prst="line">
            <a:avLst/>
          </a:prstGeom>
          <a:ln w="101600" cmpd="sng">
            <a:solidFill>
              <a:srgbClr val="B0A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0433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CA" sz="3600" b="1" dirty="0" smtClean="0">
                <a:solidFill>
                  <a:srgbClr val="136733"/>
                </a:solidFill>
                <a:latin typeface="Arial Narrow" panose="020B0606020202030204" pitchFamily="34" charset="0"/>
              </a:rPr>
              <a:t> Pourquoi un centre communautaire multifonctionnel ?</a:t>
            </a:r>
            <a:endParaRPr lang="fr-CA" sz="3600" b="1" dirty="0">
              <a:solidFill>
                <a:srgbClr val="13673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algn="just">
              <a:buFont typeface="Arial"/>
              <a:buChar char="•"/>
            </a:pPr>
            <a:r>
              <a:rPr lang="fr-CA" sz="3000" dirty="0">
                <a:latin typeface="Arial Narrow" panose="020B0606020202030204" pitchFamily="34" charset="0"/>
              </a:rPr>
              <a:t>Constat : la salle Ernest-Lepage est la plus occupée de la MRC Les </a:t>
            </a:r>
            <a:r>
              <a:rPr lang="fr-CA" sz="3000" dirty="0" smtClean="0">
                <a:latin typeface="Arial Narrow" panose="020B0606020202030204" pitchFamily="34" charset="0"/>
              </a:rPr>
              <a:t>Basques</a:t>
            </a:r>
            <a:r>
              <a:rPr lang="fr-CA" sz="3000" dirty="0">
                <a:latin typeface="Arial Narrow" panose="020B0606020202030204" pitchFamily="34" charset="0"/>
              </a:rPr>
              <a:t> </a:t>
            </a:r>
            <a:r>
              <a:rPr lang="fr-CA" sz="3000" dirty="0" smtClean="0">
                <a:latin typeface="Arial Narrow" panose="020B0606020202030204" pitchFamily="34" charset="0"/>
              </a:rPr>
              <a:t>(source : </a:t>
            </a:r>
            <a:r>
              <a:rPr lang="fr-CA" sz="3000" dirty="0" smtClean="0">
                <a:latin typeface="Arial Narrow" panose="020B0606020202030204" pitchFamily="34" charset="0"/>
              </a:rPr>
              <a:t>table de concertation des membres de l’</a:t>
            </a:r>
            <a:r>
              <a:rPr lang="fr-CA" sz="3000" dirty="0" smtClean="0">
                <a:latin typeface="Arial Narrow" panose="020B0606020202030204" pitchFamily="34" charset="0"/>
              </a:rPr>
              <a:t>Â</a:t>
            </a:r>
            <a:r>
              <a:rPr lang="fr-CA" sz="3000" dirty="0" smtClean="0">
                <a:latin typeface="Arial Narrow" panose="020B0606020202030204" pitchFamily="34" charset="0"/>
              </a:rPr>
              <a:t>ge d’or de la MRC);</a:t>
            </a:r>
            <a:endParaRPr lang="fr-CA" sz="3000" dirty="0">
              <a:latin typeface="Arial Narrow" panose="020B0606020202030204" pitchFamily="34" charset="0"/>
            </a:endParaRPr>
          </a:p>
          <a:p>
            <a:pPr algn="just">
              <a:buFont typeface="Arial"/>
              <a:buChar char="•"/>
            </a:pPr>
            <a:r>
              <a:rPr lang="fr-CA" sz="3000" dirty="0" smtClean="0">
                <a:latin typeface="Arial Narrow" panose="020B0606020202030204" pitchFamily="34" charset="0"/>
              </a:rPr>
              <a:t>Redonner une nouvelle vie à ce lieu communautaire pour être attrayant, fonctionnel et répondre aux besoins des citoyens, des familles et des passants;</a:t>
            </a:r>
          </a:p>
          <a:p>
            <a:pPr algn="just"/>
            <a:r>
              <a:rPr lang="fr-CA" sz="3000" dirty="0" smtClean="0">
                <a:latin typeface="Arial Narrow" panose="020B0606020202030204" pitchFamily="34" charset="0"/>
              </a:rPr>
              <a:t>Mobiliser la population</a:t>
            </a:r>
            <a:r>
              <a:rPr lang="fr-CA" sz="3000" dirty="0">
                <a:latin typeface="Arial Narrow" panose="020B0606020202030204" pitchFamily="34" charset="0"/>
              </a:rPr>
              <a:t> </a:t>
            </a:r>
            <a:r>
              <a:rPr lang="fr-CA" sz="3000" dirty="0" smtClean="0">
                <a:latin typeface="Arial Narrow" panose="020B0606020202030204" pitchFamily="34" charset="0"/>
              </a:rPr>
              <a:t>par ce projet tourné vers l’avenir et redonner un nouveau souffle au développement de Saint-Simon;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743"/>
            <a:ext cx="992987" cy="1012974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457200" y="1431696"/>
            <a:ext cx="8229600" cy="0"/>
          </a:xfrm>
          <a:prstGeom prst="line">
            <a:avLst/>
          </a:prstGeom>
          <a:ln w="101600" cmpd="sng">
            <a:solidFill>
              <a:srgbClr val="B0A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Étoile à 5 branches 5"/>
          <p:cNvSpPr/>
          <p:nvPr/>
        </p:nvSpPr>
        <p:spPr>
          <a:xfrm>
            <a:off x="93287" y="134563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506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-CA" sz="3200" b="1" dirty="0" smtClean="0">
                <a:solidFill>
                  <a:srgbClr val="136733"/>
                </a:solidFill>
                <a:latin typeface="Arial Narrow" panose="020B0606020202030204" pitchFamily="34" charset="0"/>
              </a:rPr>
              <a:t> Pourquoi un centre communautaire multifonctionnel ? (suite)</a:t>
            </a:r>
            <a:endParaRPr lang="fr-CA" sz="3200" b="1" dirty="0">
              <a:solidFill>
                <a:srgbClr val="13673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4349" y="1382771"/>
            <a:ext cx="8229600" cy="4997152"/>
          </a:xfrm>
        </p:spPr>
        <p:txBody>
          <a:bodyPr anchor="ctr">
            <a:normAutofit/>
          </a:bodyPr>
          <a:lstStyle/>
          <a:p>
            <a:pPr algn="just"/>
            <a:r>
              <a:rPr lang="fr-CA" sz="3000" dirty="0" smtClean="0">
                <a:latin typeface="Arial Narrow" panose="020B0606020202030204" pitchFamily="34" charset="0"/>
              </a:rPr>
              <a:t>Offrir un espace intergénérationnel, convivial et attrayant pour tous les citoyens de Saint-Simon tout en profitant de l’achalandage de la Route 132 pour positionner un lieu d’arrêt et d’intérêts (ex. promotion des artisans locaux).</a:t>
            </a:r>
          </a:p>
          <a:p>
            <a:pPr algn="just"/>
            <a:endParaRPr lang="fr-CA" dirty="0">
              <a:latin typeface="Arial Narrow" panose="020B0606020202030204" pitchFamily="34" charset="0"/>
            </a:endParaRPr>
          </a:p>
          <a:p>
            <a:pPr marL="0" indent="0" algn="just">
              <a:buNone/>
            </a:pPr>
            <a:endParaRPr lang="fr-CA" dirty="0" smtClean="0">
              <a:latin typeface="Arial Narrow" panose="020B0606020202030204" pitchFamily="34" charset="0"/>
            </a:endParaRPr>
          </a:p>
          <a:p>
            <a:pPr algn="just"/>
            <a:endParaRPr lang="fr-CA" dirty="0">
              <a:latin typeface="Arial Narrow" panose="020B0606020202030204" pitchFamily="34" charset="0"/>
            </a:endParaRPr>
          </a:p>
          <a:p>
            <a:pPr algn="just"/>
            <a:endParaRPr lang="fr-CA" dirty="0" smtClean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8743"/>
            <a:ext cx="992987" cy="1012974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457200" y="1431696"/>
            <a:ext cx="8229600" cy="0"/>
          </a:xfrm>
          <a:prstGeom prst="line">
            <a:avLst/>
          </a:prstGeom>
          <a:ln w="101600" cmpd="sng">
            <a:solidFill>
              <a:srgbClr val="B0A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6" y="4203700"/>
            <a:ext cx="4676775" cy="2152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Étoile à 5 branches 6"/>
          <p:cNvSpPr/>
          <p:nvPr/>
        </p:nvSpPr>
        <p:spPr>
          <a:xfrm>
            <a:off x="93287" y="134563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7796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r-CA" sz="3600" b="1" dirty="0" smtClean="0">
                <a:solidFill>
                  <a:srgbClr val="136733"/>
                </a:solidFill>
                <a:latin typeface="Arial Narrow" panose="020B0606020202030204" pitchFamily="34" charset="0"/>
              </a:rPr>
              <a:t>Définition du centre communautaire multifonctionnel</a:t>
            </a:r>
            <a:endParaRPr lang="fr-CA" sz="3600" b="1" dirty="0">
              <a:solidFill>
                <a:srgbClr val="136733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89646"/>
            <a:ext cx="8229600" cy="4636517"/>
          </a:xfrm>
        </p:spPr>
        <p:txBody>
          <a:bodyPr anchor="ctr">
            <a:noAutofit/>
          </a:bodyPr>
          <a:lstStyle/>
          <a:p>
            <a:pPr algn="just"/>
            <a:r>
              <a:rPr lang="fr-CA" sz="3000" dirty="0" smtClean="0">
                <a:latin typeface="Arial Narrow" panose="020B0606020202030204" pitchFamily="34" charset="0"/>
              </a:rPr>
              <a:t>Le centre communautaire multifonctionnel sera situé dans le parc récréatif, au coeur de la municipalité;</a:t>
            </a:r>
          </a:p>
          <a:p>
            <a:pPr algn="just"/>
            <a:r>
              <a:rPr lang="fr-CA" sz="3000" dirty="0" smtClean="0">
                <a:latin typeface="Arial Narrow" panose="020B0606020202030204" pitchFamily="34" charset="0"/>
              </a:rPr>
              <a:t>Il prendra naissance dans le chalet des loisirs, nécessitant des investissements importants pour sa réhabilitation.</a:t>
            </a:r>
          </a:p>
          <a:p>
            <a:pPr algn="just"/>
            <a:endParaRPr lang="fr-CA" sz="3000" dirty="0">
              <a:latin typeface="Arial Narrow" panose="020B0606020202030204" pitchFamily="34" charset="0"/>
            </a:endParaRPr>
          </a:p>
          <a:p>
            <a:pPr algn="just"/>
            <a:endParaRPr lang="fr-CA" sz="3000" dirty="0" smtClean="0">
              <a:latin typeface="Arial Narrow" panose="020B0606020202030204" pitchFamily="34" charset="0"/>
            </a:endParaRPr>
          </a:p>
          <a:p>
            <a:pPr algn="just"/>
            <a:endParaRPr lang="fr-CA" sz="3000" dirty="0">
              <a:latin typeface="Arial Narrow" panose="020B0606020202030204" pitchFamily="34" charset="0"/>
            </a:endParaRPr>
          </a:p>
          <a:p>
            <a:pPr algn="just"/>
            <a:endParaRPr lang="fr-CA" sz="3000" dirty="0" smtClean="0">
              <a:latin typeface="Arial Narrow" panose="020B0606020202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8743"/>
            <a:ext cx="992987" cy="1012974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457200" y="1431696"/>
            <a:ext cx="8229600" cy="0"/>
          </a:xfrm>
          <a:prstGeom prst="line">
            <a:avLst/>
          </a:prstGeom>
          <a:ln w="101600" cmpd="sng">
            <a:solidFill>
              <a:srgbClr val="B0A3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C:\Users\Admin\Desktop\cENTRE MULTI RÉNOVÉ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473" y="4077072"/>
            <a:ext cx="4513053" cy="2189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Étoile à 5 branches 6"/>
          <p:cNvSpPr/>
          <p:nvPr/>
        </p:nvSpPr>
        <p:spPr>
          <a:xfrm>
            <a:off x="93287" y="1345630"/>
            <a:ext cx="144016" cy="14401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66DDB-81DE-4B66-ADCB-86100C8BF25F}" type="slidenum">
              <a:rPr lang="fr-CA" smtClean="0"/>
              <a:t>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187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999</Words>
  <Application>Microsoft Macintosh PowerPoint</Application>
  <PresentationFormat>Présentation à l'écran (4:3)</PresentationFormat>
  <Paragraphs>145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Municipalité de Saint-Simon</vt:lpstr>
      <vt:lpstr>Les règles du jeu de la rencontre   pour    les   participants</vt:lpstr>
      <vt:lpstr>Sujets traités</vt:lpstr>
      <vt:lpstr>Objectifs de la rencontre</vt:lpstr>
      <vt:lpstr>Naissance du projet</vt:lpstr>
      <vt:lpstr>Naissance du projet (suite)</vt:lpstr>
      <vt:lpstr> Pourquoi un centre communautaire multifonctionnel ?</vt:lpstr>
      <vt:lpstr> Pourquoi un centre communautaire multifonctionnel ? (suite)</vt:lpstr>
      <vt:lpstr>Définition du centre communautaire multifonctionnel</vt:lpstr>
      <vt:lpstr>Définition du centre communautaire multifonctionnel (suite)</vt:lpstr>
      <vt:lpstr>Définition du centre communautaire multifonctionnel (suite)</vt:lpstr>
      <vt:lpstr>Projet rassembleur</vt:lpstr>
      <vt:lpstr>Coûts estimés d’opération</vt:lpstr>
      <vt:lpstr>Montage financier</vt:lpstr>
      <vt:lpstr>Étapes de réalisation</vt:lpstr>
      <vt:lpstr>Conclusion</vt:lpstr>
      <vt:lpstr>Conclusion (suite)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Municipalité de Saint-Simon</dc:title>
  <dc:creator>Administration</dc:creator>
  <cp:lastModifiedBy>Christian Toupin</cp:lastModifiedBy>
  <cp:revision>63</cp:revision>
  <dcterms:created xsi:type="dcterms:W3CDTF">2016-08-08T18:01:10Z</dcterms:created>
  <dcterms:modified xsi:type="dcterms:W3CDTF">2016-09-08T13:59:28Z</dcterms:modified>
</cp:coreProperties>
</file>